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147476966" r:id="rId2"/>
    <p:sldId id="2147476999" r:id="rId3"/>
    <p:sldId id="2147476981" r:id="rId4"/>
    <p:sldId id="2147476998" r:id="rId5"/>
    <p:sldId id="2147476994" r:id="rId6"/>
  </p:sldIdLst>
  <p:sldSz cx="12192000" cy="6858000"/>
  <p:notesSz cx="6858000" cy="9144000"/>
  <p:embeddedFontLst>
    <p:embeddedFont>
      <p:font typeface="Bebas Neu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Freestyle Script" panose="030804020302050B0404" pitchFamily="66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46DA9-75DC-41B5-BD09-5ED107388EA7}" v="1" dt="2023-04-21T14:21:07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1FB9F-8970-4843-9530-D87DD292F4E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08623-B235-45B1-B357-7DC57ED2F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Director of Research &amp; Analysis</a:t>
            </a:r>
          </a:p>
          <a:p>
            <a:r>
              <a:rPr lang="en-US">
                <a:ea typeface="Calibri"/>
                <a:cs typeface="Calibri"/>
              </a:rPr>
              <a:t>Job objectives: </a:t>
            </a:r>
          </a:p>
          <a:p>
            <a:r>
              <a:rPr lang="en-US">
                <a:ea typeface="Calibri"/>
                <a:cs typeface="Calibri"/>
              </a:rPr>
              <a:t>1. Understand utility rate structures &amp; delivery of energy in Virginia.</a:t>
            </a:r>
          </a:p>
          <a:p>
            <a:r>
              <a:rPr lang="en-US">
                <a:ea typeface="Calibri"/>
                <a:cs typeface="Calibri"/>
              </a:rPr>
              <a:t>2. Understanding impacts of federal and state policies on the ability to deliver reliable, affordable and increasingly clean energy to homes &amp; businesses.</a:t>
            </a:r>
          </a:p>
          <a:p>
            <a:r>
              <a:rPr lang="en-US">
                <a:ea typeface="Calibri"/>
                <a:cs typeface="Calibri"/>
              </a:rPr>
              <a:t>3. Developing briefings, reports and other analyses.</a:t>
            </a:r>
          </a:p>
          <a:p>
            <a:r>
              <a:rPr lang="en-US">
                <a:ea typeface="Calibri"/>
                <a:cs typeface="Calibri"/>
              </a:rPr>
              <a:t>4. Manage University and other partner research projects.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Areas of Focus: grid resilience, innovative technology deployment, carbon capture,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Director of Energy Innovation &amp; Deployment</a:t>
            </a:r>
          </a:p>
          <a:p>
            <a:r>
              <a:rPr lang="en-US">
                <a:ea typeface="Calibri"/>
                <a:cs typeface="Calibri"/>
              </a:rPr>
              <a:t>1. Analysis of new &amp; innovative energy technologies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CCD5F-515D-4B7C-8CF2-0E0D5418A6AF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Takeaways: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GHG reduction is almost half of funding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Add two rebates plus GHG funding and over half of competitive federal funding is for homeowners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8623-B235-45B1-B357-7DC57ED2F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5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D57B-28BA-41C1-A322-66FCB33A6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B82FF-471A-321E-B946-D0CFC233A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AAEE-9933-119E-0098-9183541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36F31-CFBD-CF34-345F-94F724A7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1A1-FA0E-0A75-306F-2655517B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CBA6-753D-4BB0-BC60-D29D7120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E1FAA-9F81-7E19-CE6F-FBC3E83EA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B252C-EAC0-3E3A-30C7-205D965F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7098-9E32-F450-08BB-F4E3BB7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0544F-EFF5-09F3-4909-18623C3C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298D4-7BB3-F394-79BB-F0596FEE8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D4FB9-DDE0-7854-E6B6-81F07FD5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3AD89-EF2E-E879-021F-FBD50CF0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B269-CB12-3826-8830-2493ABAA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E8856-D5FB-DCBF-3EFC-5199B67A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43C2-0DE4-09BD-F0F8-D2A1A212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0E2-587E-A878-3FF0-60AB84CF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DD0F2-0A80-B0BD-535B-989EA4FC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82D5-2A38-4CC9-1FC9-2A4FBD2F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34E73-85CC-6A19-1400-F382BB02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1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7BCF-3A16-DD81-67D6-FAF6C34C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323ED-1868-7BA0-8417-72C830B4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1D1AC-3692-286D-F4D9-97C82BB6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75A7-822F-CAD1-051A-1F9FA830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25137-50DD-B230-32AC-44F859B3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3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8529-8CE8-6749-6066-744F1CBB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C483-3167-0A7E-4795-703B30F2B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945C1-7A61-C6E5-0CD7-3D9C62F8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199EF-1CFA-3405-DD37-E27A4C3D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EA5D2-1041-9B71-37A9-FDFC7663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F0E98-875F-D534-E11E-C08ED8B4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74ED-2E30-C697-EE47-D14F2CCC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9B391-EF18-4A5F-ED34-515A9B633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1DDE0-879C-1C29-D9FD-E1B669F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ECD85-63D5-4C6A-AC02-E19291AB4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861E-46B1-D6DD-8ADB-BAB510C41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73A88-D5C6-941E-A056-B6BB69FE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E625A-7B35-8919-12E0-4A343359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3ADDB-17B5-202A-890F-857F963D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9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00AE-82B7-B30D-4FF4-7FF641E9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A4B4C-DBC4-766D-78B4-974A483E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F7725-D341-EC16-F70A-EDE5522E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9EBC2-883A-34FF-96DA-E37C7D4E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6CAFD-1A45-EDC5-A770-2A08E135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A6AD5-D7BE-C534-A34E-05B09BA1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DBE84-2865-AE3A-012C-C41DB142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8604-38CC-F4C5-A395-F141EE7D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70B6-E2CD-F727-A04C-E834A084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9262E-3018-62D4-2847-3ED323DF6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A8E50-296E-9B45-E446-6A93B479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16BD4-D88D-E679-3C03-6C4BCD6B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9814E-A7C5-EBD8-10D3-5E9D7597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D9FA-2FB7-F3F8-70FA-1D211EB5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25021-E0D1-AD02-136D-103A80B1D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697CA-EA3F-0262-A7AD-AA9FEFC66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5370A-471B-C3F1-1783-3E2D1712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736DD-3295-3FCD-2754-D979D930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E4AE-A545-FE60-E1F8-48D233FF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29444-6D3F-D15A-5559-74922022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A92D-A44F-811F-F2FB-5CFA6730D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795B-4647-5407-DC04-29D16147F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A751-F659-4D8F-9444-B07DD1477439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4AF8E-2429-FA69-E843-65D5B8457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01BF-D06B-3412-768D-291A719A5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0D30-AEF6-4F89-9E2D-8A1FFEF6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6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A55570-DC8A-4344-901D-FD7D3A3C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839" r="8520" b="23471"/>
          <a:stretch/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8F8840-9351-4243-94D7-2D27EA27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6" y="5761607"/>
            <a:ext cx="3566954" cy="955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8E4879-6DA0-47B1-B1B4-D9C520B5D202}"/>
              </a:ext>
            </a:extLst>
          </p:cNvPr>
          <p:cNvSpPr txBox="1"/>
          <p:nvPr/>
        </p:nvSpPr>
        <p:spPr>
          <a:xfrm>
            <a:off x="341623" y="528111"/>
            <a:ext cx="905404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Virginia </a:t>
            </a:r>
            <a:r>
              <a:rPr lang="en-US" sz="9600" i="1" dirty="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energy</a:t>
            </a:r>
            <a:r>
              <a:rPr lang="en-US" sz="9600" dirty="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 </a:t>
            </a:r>
            <a:r>
              <a:rPr lang="en-US" sz="9600" dirty="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plan</a:t>
            </a:r>
            <a:r>
              <a:rPr lang="en-US" sz="9600" dirty="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execution update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4C0D75-7283-4080-A243-8530B2E82EF6}"/>
              </a:ext>
            </a:extLst>
          </p:cNvPr>
          <p:cNvCxnSpPr>
            <a:cxnSpLocks/>
          </p:cNvCxnSpPr>
          <p:nvPr/>
        </p:nvCxnSpPr>
        <p:spPr>
          <a:xfrm>
            <a:off x="0" y="531959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D6EE7A-34E4-4D51-8DD9-9629797482C7}"/>
              </a:ext>
            </a:extLst>
          </p:cNvPr>
          <p:cNvSpPr txBox="1"/>
          <p:nvPr/>
        </p:nvSpPr>
        <p:spPr>
          <a:xfrm>
            <a:off x="971550" y="3686175"/>
            <a:ext cx="2600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Will Clear</a:t>
            </a:r>
          </a:p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Deputy Director</a:t>
            </a:r>
          </a:p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Virginia Nuclear Energy Consortium Authority</a:t>
            </a:r>
          </a:p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4/21/2023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4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FE0355E-48C7-4ADF-98D2-EC0A6B85D61B}"/>
              </a:ext>
            </a:extLst>
          </p:cNvPr>
          <p:cNvSpPr/>
          <p:nvPr/>
        </p:nvSpPr>
        <p:spPr>
          <a:xfrm>
            <a:off x="8901351" y="1232103"/>
            <a:ext cx="3199286" cy="5534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DBE84-CB44-4BBB-8E6B-D83ECACEC647}"/>
              </a:ext>
            </a:extLst>
          </p:cNvPr>
          <p:cNvSpPr/>
          <p:nvPr/>
        </p:nvSpPr>
        <p:spPr>
          <a:xfrm>
            <a:off x="91362" y="1317073"/>
            <a:ext cx="3583016" cy="544991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A55570-DC8A-4344-901D-FD7D3A3C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839" r="8520" b="23471"/>
          <a:stretch/>
        </p:blipFill>
        <p:spPr>
          <a:xfrm>
            <a:off x="0" y="-1"/>
            <a:ext cx="12192000" cy="1317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45B17-97E9-4F92-A7AD-A66EAEB7F36F}"/>
              </a:ext>
            </a:extLst>
          </p:cNvPr>
          <p:cNvSpPr txBox="1"/>
          <p:nvPr/>
        </p:nvSpPr>
        <p:spPr>
          <a:xfrm>
            <a:off x="-193865" y="636330"/>
            <a:ext cx="1200275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48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VIRGINIA </a:t>
            </a:r>
            <a:r>
              <a:rPr lang="en-US" sz="4800" i="1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ENERGY</a:t>
            </a:r>
            <a:r>
              <a:rPr lang="en-US" sz="48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  MODELS</a:t>
            </a:r>
          </a:p>
          <a:p>
            <a:pPr algn="ctr"/>
            <a:endParaRPr lang="en-US" sz="1100">
              <a:latin typeface="Arial"/>
              <a:cs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0DDE67-13AA-470B-B095-33352954E1B5}"/>
              </a:ext>
            </a:extLst>
          </p:cNvPr>
          <p:cNvCxnSpPr>
            <a:cxnSpLocks/>
          </p:cNvCxnSpPr>
          <p:nvPr/>
        </p:nvCxnSpPr>
        <p:spPr>
          <a:xfrm>
            <a:off x="-3262" y="65259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5335469-6DD4-4668-B169-8672932B9E41}"/>
              </a:ext>
            </a:extLst>
          </p:cNvPr>
          <p:cNvSpPr/>
          <p:nvPr/>
        </p:nvSpPr>
        <p:spPr>
          <a:xfrm>
            <a:off x="4620273" y="1309548"/>
            <a:ext cx="3199286" cy="5457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B418-9072-47EE-915B-A4799A66BD89}"/>
              </a:ext>
            </a:extLst>
          </p:cNvPr>
          <p:cNvSpPr txBox="1"/>
          <p:nvPr/>
        </p:nvSpPr>
        <p:spPr>
          <a:xfrm>
            <a:off x="91363" y="1326325"/>
            <a:ext cx="3583015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1400" b="1" i="0" u="sng" dirty="0">
                <a:solidFill>
                  <a:srgbClr val="002060"/>
                </a:solidFill>
                <a:effectLst/>
                <a:latin typeface="Arial"/>
                <a:cs typeface="Arial"/>
              </a:rPr>
              <a:t>Model #1- SMR Affordability </a:t>
            </a:r>
          </a:p>
          <a:p>
            <a:pPr algn="l" rtl="0" fontAlgn="base"/>
            <a:r>
              <a:rPr lang="en-US" sz="14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Goal: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etermine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cost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 of SMR relative to other generation sources to ensure that ratepayers are not severely impacted in the move toward advanced nuclear. </a:t>
            </a:r>
          </a:p>
          <a:p>
            <a:pPr algn="l" rtl="0" fontAlgn="base"/>
            <a:r>
              <a:rPr lang="en-US" sz="1400" b="1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Preliminary Findings: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The first SMRs are going to be $100 per MWh significantly above other current sources of generation such as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new natural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 gas combined cycle at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 MWh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approximately $70.</a:t>
            </a:r>
            <a:endParaRPr lang="en-US" sz="1400" b="0" i="0" dirty="0">
              <a:solidFill>
                <a:srgbClr val="002060"/>
              </a:solidFill>
              <a:effectLst/>
              <a:latin typeface="Arial"/>
              <a:cs typeface="Arial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Costs will decline over time as most experts believe that NOAK will be reached after 30-50 cores are deployed.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ederal benefits under the IRA will reduce overall costs by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up to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 50% making SMRs cost competitive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Model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 demonstrated that incorporating SMRs could present a path that is cheaper than VCEA’s model. 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E0127-6BCE-4B3A-9280-40AF46C1C0FD}"/>
              </a:ext>
            </a:extLst>
          </p:cNvPr>
          <p:cNvSpPr txBox="1"/>
          <p:nvPr/>
        </p:nvSpPr>
        <p:spPr>
          <a:xfrm>
            <a:off x="4620761" y="1369651"/>
            <a:ext cx="3268650" cy="467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1400" b="1" i="0" u="sng" dirty="0">
                <a:solidFill>
                  <a:srgbClr val="002060"/>
                </a:solidFill>
                <a:effectLst/>
                <a:latin typeface="Arial"/>
                <a:cs typeface="Arial"/>
              </a:rPr>
              <a:t>Model #2- VCEA Alternative </a:t>
            </a:r>
          </a:p>
          <a:p>
            <a:pPr algn="l" rtl="0" fontAlgn="base"/>
            <a:r>
              <a:rPr lang="en-US" sz="14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Goal: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Develop a path that creates better energy reliability and affordability by incorporating SMR’s into the VCEA framework </a:t>
            </a:r>
          </a:p>
          <a:p>
            <a:pPr algn="l" rtl="0" fontAlgn="base"/>
            <a:endParaRPr lang="en-US" sz="14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400" b="1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Model Suppositions: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SMRs incorporated in lieu of battery storage will be more reliable and affordable.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SMRs will provide additional benefits, like hydrogen production on off-peak hours and waste heat to power industrial applications. The model will value those benefits by capturing GHG reduction gains.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Additional hydrogen production will provide energy security by displacing imported natural gas </a:t>
            </a:r>
          </a:p>
          <a:p>
            <a:pPr algn="l" rtl="0" fontAlgn="base"/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20782-719A-4D45-9C95-49600033F76F}"/>
              </a:ext>
            </a:extLst>
          </p:cNvPr>
          <p:cNvSpPr txBox="1"/>
          <p:nvPr/>
        </p:nvSpPr>
        <p:spPr>
          <a:xfrm>
            <a:off x="8846099" y="1371795"/>
            <a:ext cx="3202201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1400" b="1" i="0" u="sng" dirty="0">
                <a:solidFill>
                  <a:srgbClr val="002060"/>
                </a:solidFill>
                <a:effectLst/>
                <a:latin typeface="Arial"/>
                <a:cs typeface="Arial"/>
              </a:rPr>
              <a:t>Model #3- Virginia Detail Energy Profile </a:t>
            </a:r>
          </a:p>
          <a:p>
            <a:pPr algn="l" rtl="0" fontAlgn="base"/>
            <a:r>
              <a:rPr lang="en-US" sz="14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Goal: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Evaluate Virginia’s full energy mix to better understand optimal energy path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Whole energy approach will evaluate the flaws in VCEA that exclude transportation and industrial applications from the plan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Model will incorporate the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higher growth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 view on demand forecast and will identify soft spots in energy landscape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/>
                <a:cs typeface="Arial"/>
              </a:rPr>
              <a:t>With the Energy Profile developed, work can commence on full plan to meet energy demand taking the holistic approach, which will provide a more well-rounded solution. </a:t>
            </a:r>
          </a:p>
          <a:p>
            <a:pPr algn="l" rtl="0" fontAlgn="base"/>
            <a:endParaRPr lang="en-US" sz="14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1021FE8-6E6B-4EF3-8273-13DCAB2F5BE7}"/>
              </a:ext>
            </a:extLst>
          </p:cNvPr>
          <p:cNvSpPr/>
          <p:nvPr/>
        </p:nvSpPr>
        <p:spPr>
          <a:xfrm>
            <a:off x="3781405" y="3645009"/>
            <a:ext cx="770642" cy="345625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8BB4981-8F15-4A0F-B740-CA2EF6EF6B63}"/>
              </a:ext>
            </a:extLst>
          </p:cNvPr>
          <p:cNvSpPr/>
          <p:nvPr/>
        </p:nvSpPr>
        <p:spPr>
          <a:xfrm>
            <a:off x="7905830" y="3679535"/>
            <a:ext cx="862143" cy="358733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EEAF7-C486-1ADD-BB15-7FD7ACE174F1}"/>
              </a:ext>
            </a:extLst>
          </p:cNvPr>
          <p:cNvSpPr txBox="1"/>
          <p:nvPr/>
        </p:nvSpPr>
        <p:spPr>
          <a:xfrm>
            <a:off x="1241572" y="-76907"/>
            <a:ext cx="118144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Virginia </a:t>
            </a:r>
            <a:r>
              <a:rPr lang="en-US" sz="5400" i="1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energy</a:t>
            </a:r>
            <a:r>
              <a:rPr lang="en-US" sz="540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 </a:t>
            </a:r>
            <a:r>
              <a:rPr lang="en-US" sz="54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plan</a:t>
            </a:r>
            <a:r>
              <a:rPr lang="en-US" sz="540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</a:t>
            </a:r>
            <a:r>
              <a:rPr lang="en-US" sz="54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execution update </a:t>
            </a:r>
          </a:p>
        </p:txBody>
      </p:sp>
    </p:spTree>
    <p:extLst>
      <p:ext uri="{BB962C8B-B14F-4D97-AF65-F5344CB8AC3E}">
        <p14:creationId xmlns:p14="http://schemas.microsoft.com/office/powerpoint/2010/main" val="215252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A55570-DC8A-4344-901D-FD7D3A3CA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839" r="8520" b="23471"/>
          <a:stretch/>
        </p:blipFill>
        <p:spPr>
          <a:xfrm>
            <a:off x="0" y="0"/>
            <a:ext cx="12192000" cy="19221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0DDE67-13AA-470B-B095-33352954E1B5}"/>
              </a:ext>
            </a:extLst>
          </p:cNvPr>
          <p:cNvCxnSpPr>
            <a:cxnSpLocks/>
          </p:cNvCxnSpPr>
          <p:nvPr/>
        </p:nvCxnSpPr>
        <p:spPr>
          <a:xfrm>
            <a:off x="0" y="101751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40F8D2-4C30-4B23-BBEE-9D502943E86E}"/>
              </a:ext>
            </a:extLst>
          </p:cNvPr>
          <p:cNvSpPr txBox="1"/>
          <p:nvPr/>
        </p:nvSpPr>
        <p:spPr>
          <a:xfrm>
            <a:off x="1197577" y="1029786"/>
            <a:ext cx="1215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Bebas Neue" panose="020B0606020202050201" pitchFamily="34" charset="0"/>
              </a:rPr>
              <a:t>STATE </a:t>
            </a:r>
            <a:r>
              <a:rPr lang="en-US" sz="5400" i="1">
                <a:solidFill>
                  <a:srgbClr val="FF0000"/>
                </a:solidFill>
                <a:latin typeface="Bebas Neue" panose="020B0606020202050201" pitchFamily="34" charset="0"/>
              </a:rPr>
              <a:t>ENERGY</a:t>
            </a:r>
            <a:r>
              <a:rPr lang="en-US" sz="5400">
                <a:solidFill>
                  <a:schemeClr val="bg1"/>
                </a:solidFill>
                <a:latin typeface="Bebas Neue" panose="020B0606020202050201" pitchFamily="34" charset="0"/>
              </a:rPr>
              <a:t>  OFFICE REORGANIZATION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B699-D2FC-4D5E-BE13-896259F4FC41}"/>
              </a:ext>
            </a:extLst>
          </p:cNvPr>
          <p:cNvSpPr txBox="1"/>
          <p:nvPr/>
        </p:nvSpPr>
        <p:spPr>
          <a:xfrm>
            <a:off x="84875" y="1987330"/>
            <a:ext cx="5452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Bebas Neue" panose="020B0606020202050201" pitchFamily="34" charset="0"/>
              </a:rPr>
              <a:t>Old Configuration: </a:t>
            </a:r>
          </a:p>
          <a:p>
            <a:pPr algn="ctr"/>
            <a:r>
              <a:rPr lang="en-US" sz="3600" u="sng" dirty="0">
                <a:solidFill>
                  <a:srgbClr val="002060"/>
                </a:solidFill>
                <a:latin typeface="Bebas Neue" panose="020B0606020202050201" pitchFamily="34" charset="0"/>
              </a:rPr>
              <a:t>RENEWABLE ENERGY AND ENERGY EFFICIENCY PROGRAM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86146-2482-4A74-AE6D-77587E2F4895}"/>
              </a:ext>
            </a:extLst>
          </p:cNvPr>
          <p:cNvSpPr txBox="1"/>
          <p:nvPr/>
        </p:nvSpPr>
        <p:spPr>
          <a:xfrm>
            <a:off x="5685068" y="1878532"/>
            <a:ext cx="647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Bebas Neue" panose="020B0606020202050201" pitchFamily="34" charset="0"/>
              </a:rPr>
              <a:t>New Configuration: </a:t>
            </a:r>
            <a:r>
              <a:rPr lang="en-US" sz="3600" u="sng">
                <a:solidFill>
                  <a:srgbClr val="002060"/>
                </a:solidFill>
                <a:latin typeface="Bebas Neue" panose="020B0606020202050201" pitchFamily="34" charset="0"/>
              </a:rPr>
              <a:t>STATE ENERGY OFFICE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B0F8D1-10F9-1B5F-E9A5-09B0CDD3D79A}"/>
              </a:ext>
            </a:extLst>
          </p:cNvPr>
          <p:cNvCxnSpPr>
            <a:cxnSpLocks/>
          </p:cNvCxnSpPr>
          <p:nvPr/>
        </p:nvCxnSpPr>
        <p:spPr>
          <a:xfrm>
            <a:off x="14237705" y="4514809"/>
            <a:ext cx="1" cy="47357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0E1E69-2421-C080-3131-20F6E32EAC96}"/>
              </a:ext>
            </a:extLst>
          </p:cNvPr>
          <p:cNvSpPr txBox="1"/>
          <p:nvPr/>
        </p:nvSpPr>
        <p:spPr>
          <a:xfrm>
            <a:off x="550392" y="0"/>
            <a:ext cx="1183966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Virginia </a:t>
            </a:r>
            <a:r>
              <a:rPr lang="en-US" sz="6600" i="1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energy</a:t>
            </a:r>
            <a:r>
              <a:rPr lang="en-US" sz="660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 </a:t>
            </a:r>
            <a:r>
              <a:rPr lang="en-US" sz="66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plan</a:t>
            </a:r>
            <a:r>
              <a:rPr lang="en-US" sz="660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</a:t>
            </a:r>
            <a:r>
              <a:rPr lang="en-US" sz="66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execution update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201507-0E58-CD79-1E79-2B81DB571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2" y="1121025"/>
            <a:ext cx="2461188" cy="659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D2F8C-B471-43C5-B531-B2B8D5F81E1C}"/>
              </a:ext>
            </a:extLst>
          </p:cNvPr>
          <p:cNvSpPr txBox="1"/>
          <p:nvPr/>
        </p:nvSpPr>
        <p:spPr>
          <a:xfrm rot="20860540">
            <a:off x="7499230" y="2812859"/>
            <a:ext cx="4340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eestyle Script" panose="030804020302050B0404" pitchFamily="66" charset="0"/>
              </a:rPr>
              <a:t>Reliability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reestyle Script" panose="030804020302050B04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eestyle Script" panose="030804020302050B0404" pitchFamily="66" charset="0"/>
              </a:rPr>
              <a:t>Affordability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reestyle Script" panose="030804020302050B04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eestyle Script" panose="030804020302050B0404" pitchFamily="66" charset="0"/>
              </a:rPr>
              <a:t>Innovation Team</a:t>
            </a:r>
          </a:p>
        </p:txBody>
      </p:sp>
    </p:spTree>
    <p:extLst>
      <p:ext uri="{BB962C8B-B14F-4D97-AF65-F5344CB8AC3E}">
        <p14:creationId xmlns:p14="http://schemas.microsoft.com/office/powerpoint/2010/main" val="4951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A55570-DC8A-4344-901D-FD7D3A3CA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839" r="8520" b="23471"/>
          <a:stretch/>
        </p:blipFill>
        <p:spPr>
          <a:xfrm>
            <a:off x="0" y="0"/>
            <a:ext cx="12192000" cy="1862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45B17-97E9-4F92-A7AD-A66EAEB7F36F}"/>
              </a:ext>
            </a:extLst>
          </p:cNvPr>
          <p:cNvSpPr txBox="1"/>
          <p:nvPr/>
        </p:nvSpPr>
        <p:spPr>
          <a:xfrm>
            <a:off x="361772" y="-34499"/>
            <a:ext cx="1146845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ebas Neue"/>
              </a:rPr>
              <a:t> VIRGINIA</a:t>
            </a:r>
            <a:r>
              <a:rPr lang="en-US" sz="6600" i="1" dirty="0">
                <a:solidFill>
                  <a:srgbClr val="FF0000"/>
                </a:solidFill>
                <a:latin typeface="Bebas Neue"/>
              </a:rPr>
              <a:t>ENERGY</a:t>
            </a:r>
            <a:r>
              <a:rPr lang="en-US" sz="6600" dirty="0">
                <a:solidFill>
                  <a:schemeClr val="bg1"/>
                </a:solidFill>
                <a:latin typeface="Bebas Neue"/>
              </a:rPr>
              <a:t>  PLAN EXECUTION UPDATE</a:t>
            </a:r>
          </a:p>
          <a:p>
            <a:endParaRPr lang="en-US" dirty="0">
              <a:latin typeface="Bebas Neue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0DDE67-13AA-470B-B095-33352954E1B5}"/>
              </a:ext>
            </a:extLst>
          </p:cNvPr>
          <p:cNvCxnSpPr>
            <a:cxnSpLocks/>
          </p:cNvCxnSpPr>
          <p:nvPr/>
        </p:nvCxnSpPr>
        <p:spPr>
          <a:xfrm>
            <a:off x="0" y="96349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40F8D2-4C30-4B23-BBEE-9D502943E86E}"/>
              </a:ext>
            </a:extLst>
          </p:cNvPr>
          <p:cNvSpPr txBox="1"/>
          <p:nvPr/>
        </p:nvSpPr>
        <p:spPr>
          <a:xfrm>
            <a:off x="2637910" y="931491"/>
            <a:ext cx="637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>
                <a:solidFill>
                  <a:srgbClr val="FF0000"/>
                </a:solidFill>
                <a:latin typeface="Bebas Neue" panose="020B0606020202050201" pitchFamily="34" charset="0"/>
              </a:rPr>
              <a:t>ENERGY</a:t>
            </a:r>
            <a:r>
              <a:rPr lang="en-US" sz="6000">
                <a:solidFill>
                  <a:schemeClr val="bg1"/>
                </a:solidFill>
                <a:latin typeface="Bebas Neue" panose="020B0606020202050201" pitchFamily="34" charset="0"/>
              </a:rPr>
              <a:t>  grants today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7E82BE8-859C-D702-1E5C-B259747DE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84422"/>
              </p:ext>
            </p:extLst>
          </p:nvPr>
        </p:nvGraphicFramePr>
        <p:xfrm>
          <a:off x="4736136" y="2539667"/>
          <a:ext cx="7028602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7219">
                  <a:extLst>
                    <a:ext uri="{9D8B030D-6E8A-4147-A177-3AD203B41FA5}">
                      <a16:colId xmlns:a16="http://schemas.microsoft.com/office/drawing/2014/main" val="838951550"/>
                    </a:ext>
                  </a:extLst>
                </a:gridCol>
                <a:gridCol w="2611383">
                  <a:extLst>
                    <a:ext uri="{9D8B030D-6E8A-4147-A177-3AD203B41FA5}">
                      <a16:colId xmlns:a16="http://schemas.microsoft.com/office/drawing/2014/main" val="2304020110"/>
                    </a:ext>
                  </a:extLst>
                </a:gridCol>
              </a:tblGrid>
              <a:tr h="291912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$ Millions 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357134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Abandoned Mine Lands (formula)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342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91350709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State Energy Plan Federal Grant (formula)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9.5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0443910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Greenhouse Gas Reduction 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650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2926886"/>
                  </a:ext>
                </a:extLst>
              </a:tr>
              <a:tr h="3045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Clean Energy on Mined Lands 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4301308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High Efficiency Electric Home Rebates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40410"/>
                  </a:ext>
                </a:extLst>
              </a:tr>
              <a:tr h="29327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Comprehensive Home Rebates 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9836119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Grid Innovation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3036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Enhancing Resiliency of the Electric Grid 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27.5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3060201"/>
                  </a:ext>
                </a:extLst>
              </a:tr>
              <a:tr h="291912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Other </a:t>
                      </a:r>
                      <a:endParaRPr lang="en-US"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25480177"/>
                  </a:ext>
                </a:extLst>
              </a:tr>
              <a:tr h="53115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Arial"/>
                        </a:rPr>
                        <a:t>1.44 Billion</a:t>
                      </a:r>
                    </a:p>
                    <a:p>
                      <a:pPr algn="ctr"/>
                      <a:endParaRPr lang="en-US" sz="140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08042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686BCD-2C0A-05E5-879D-27F342EBE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96623"/>
              </p:ext>
            </p:extLst>
          </p:nvPr>
        </p:nvGraphicFramePr>
        <p:xfrm>
          <a:off x="363521" y="2744668"/>
          <a:ext cx="3854768" cy="357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2581">
                  <a:extLst>
                    <a:ext uri="{9D8B030D-6E8A-4147-A177-3AD203B41FA5}">
                      <a16:colId xmlns:a16="http://schemas.microsoft.com/office/drawing/2014/main" val="838951550"/>
                    </a:ext>
                  </a:extLst>
                </a:gridCol>
                <a:gridCol w="1432187">
                  <a:extLst>
                    <a:ext uri="{9D8B030D-6E8A-4147-A177-3AD203B41FA5}">
                      <a16:colId xmlns:a16="http://schemas.microsoft.com/office/drawing/2014/main" val="2304020110"/>
                    </a:ext>
                  </a:extLst>
                </a:gridCol>
              </a:tblGrid>
              <a:tr h="620907"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</a:rPr>
                        <a:t>$ BILLIONS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9660234"/>
                  </a:ext>
                </a:extLst>
              </a:tr>
              <a:tr h="62090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</a:rPr>
                        <a:t>TOTAL FUNDING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</a:rPr>
                        <a:t>IRA AND BIL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</a:rPr>
                        <a:t>932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91350709"/>
                  </a:ext>
                </a:extLst>
              </a:tr>
              <a:tr h="78557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TOTAL ENERGY FUNDING 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567 </a:t>
                      </a:r>
                    </a:p>
                    <a:p>
                      <a:pPr algn="ctr"/>
                      <a:endParaRPr lang="en-US" sz="1400" b="1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0443910"/>
                  </a:ext>
                </a:extLst>
              </a:tr>
              <a:tr h="62090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TOTAL ENERGY GRANT FUNDING </a:t>
                      </a:r>
                    </a:p>
                    <a:p>
                      <a:pPr algn="ctr"/>
                      <a:r>
                        <a:rPr lang="en-US" sz="10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*open or coming soon 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85.1 </a:t>
                      </a:r>
                    </a:p>
                    <a:p>
                      <a:pPr algn="ctr"/>
                      <a:endParaRPr lang="en-US" sz="1400" b="1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2926886"/>
                  </a:ext>
                </a:extLst>
              </a:tr>
              <a:tr h="876575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TOTAL PERSUED BY VIRGINIA ENERGY</a:t>
                      </a:r>
                    </a:p>
                    <a:p>
                      <a:pPr algn="ctr"/>
                      <a:r>
                        <a:rPr lang="en-US" sz="10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*estimated based on understanding of opportunities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Arial"/>
                        </a:rPr>
                        <a:t>1.44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rgbClr val="002060"/>
                        </a:solidFill>
                        <a:latin typeface="Arial"/>
                      </a:endParaRPr>
                    </a:p>
                    <a:p>
                      <a:pPr algn="ctr"/>
                      <a:endParaRPr lang="en-US" sz="1400" b="1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4740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A8AFCC-D776-4CF7-01B7-CF7B9998A1EF}"/>
              </a:ext>
            </a:extLst>
          </p:cNvPr>
          <p:cNvSpPr txBox="1"/>
          <p:nvPr/>
        </p:nvSpPr>
        <p:spPr>
          <a:xfrm>
            <a:off x="6391747" y="1926999"/>
            <a:ext cx="66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Bebas Neue" panose="020B0606020202050201" pitchFamily="34" charset="0"/>
              </a:rPr>
              <a:t>CURRENT GRANT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A0E44-9E92-B069-9C41-DBE46AAEDECA}"/>
              </a:ext>
            </a:extLst>
          </p:cNvPr>
          <p:cNvSpPr txBox="1"/>
          <p:nvPr/>
        </p:nvSpPr>
        <p:spPr>
          <a:xfrm>
            <a:off x="300330" y="1845185"/>
            <a:ext cx="3981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ebas Neue" panose="020B0606020202050201" pitchFamily="34" charset="0"/>
              </a:rPr>
              <a:t>FEDERAL ENERGY GRANTS 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Bebas Neue" panose="020B0606020202050201" pitchFamily="34" charset="0"/>
              </a:rPr>
              <a:t>BY THE NUMBERS </a:t>
            </a:r>
          </a:p>
        </p:txBody>
      </p:sp>
    </p:spTree>
    <p:extLst>
      <p:ext uri="{BB962C8B-B14F-4D97-AF65-F5344CB8AC3E}">
        <p14:creationId xmlns:p14="http://schemas.microsoft.com/office/powerpoint/2010/main" val="152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A55570-DC8A-4344-901D-FD7D3A3C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839" r="8520" b="23471"/>
          <a:stretch/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8F8840-9351-4243-94D7-2D27EA27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6" y="5761607"/>
            <a:ext cx="3566954" cy="955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8E4879-6DA0-47B1-B1B4-D9C520B5D202}"/>
              </a:ext>
            </a:extLst>
          </p:cNvPr>
          <p:cNvSpPr txBox="1"/>
          <p:nvPr/>
        </p:nvSpPr>
        <p:spPr>
          <a:xfrm>
            <a:off x="341623" y="528111"/>
            <a:ext cx="905404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Virginia </a:t>
            </a:r>
            <a:r>
              <a:rPr lang="en-US" sz="9600" i="1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energy</a:t>
            </a:r>
            <a:r>
              <a:rPr lang="en-US" sz="960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 </a:t>
            </a:r>
            <a:r>
              <a:rPr lang="en-US" sz="96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plan</a:t>
            </a:r>
            <a:r>
              <a:rPr lang="en-US" sz="9600">
                <a:solidFill>
                  <a:srgbClr val="FF0000"/>
                </a:solidFill>
                <a:latin typeface="Bebas Neue" panose="020B0606020202050201" pitchFamily="34" charset="0"/>
                <a:cs typeface="Arial"/>
              </a:rPr>
              <a:t> </a:t>
            </a:r>
            <a:r>
              <a:rPr lang="en-US" sz="9600">
                <a:solidFill>
                  <a:schemeClr val="bg1"/>
                </a:solidFill>
                <a:latin typeface="Bebas Neue" panose="020B0606020202050201" pitchFamily="34" charset="0"/>
                <a:cs typeface="Arial"/>
              </a:rPr>
              <a:t>execution update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4C0D75-7283-4080-A243-8530B2E82EF6}"/>
              </a:ext>
            </a:extLst>
          </p:cNvPr>
          <p:cNvCxnSpPr>
            <a:cxnSpLocks/>
          </p:cNvCxnSpPr>
          <p:nvPr/>
        </p:nvCxnSpPr>
        <p:spPr>
          <a:xfrm>
            <a:off x="-109420" y="531959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5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576</Words>
  <Application>Microsoft Office PowerPoint</Application>
  <PresentationFormat>Widescreen</PresentationFormat>
  <Paragraphs>91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Wingdings</vt:lpstr>
      <vt:lpstr>Freestyle Script</vt:lpstr>
      <vt:lpstr>Bebas Neue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Kesterson, Tarah (Energy)</dc:creator>
  <cp:lastModifiedBy>Clear, William (Energy)</cp:lastModifiedBy>
  <cp:revision>266</cp:revision>
  <dcterms:created xsi:type="dcterms:W3CDTF">2023-03-17T17:08:07Z</dcterms:created>
  <dcterms:modified xsi:type="dcterms:W3CDTF">2023-04-21T14:28:59Z</dcterms:modified>
</cp:coreProperties>
</file>